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e8a3c62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e8a3c62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c4d8a8504_1_6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c4d8a8504_1_68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c4d8a8504_1_7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6c4d8a8504_1_76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c4d8a8504_1_8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c4d8a8504_1_80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e8a3c6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be8a3c6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c2815b85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c2815b85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2815b85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c2815b85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c4d8a8504_1_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6c4d8a8504_1_0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c4d8a8504_1_1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6c4d8a8504_1_13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3" name="Google Shape;83;p1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" name="Google Shape;91;p1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6" name="Google Shape;96;p14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9" name="Google Shape;99;p14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4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4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4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4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jpg"/><Relationship Id="rId5" Type="http://schemas.openxmlformats.org/officeDocument/2006/relationships/image" Target="../media/image4.gif"/><Relationship Id="rId6" Type="http://schemas.openxmlformats.org/officeDocument/2006/relationships/image" Target="../media/image2.jp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000000"/>
                </a:solidFill>
              </a:rPr>
              <a:t>Algoritmo de Monte Carlo</a:t>
            </a:r>
            <a:endParaRPr sz="4500"/>
          </a:p>
        </p:txBody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727952" y="26835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Lidia Sánchez Mérida.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Fernando Roldán Zafra.</a:t>
            </a:r>
            <a:endParaRPr b="1" sz="15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Variantes del algoritmo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312160" y="505585"/>
            <a:ext cx="8519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Monte Carlo mediante cadenas de Markov</a:t>
            </a:r>
            <a:endParaRPr b="1" i="0" sz="26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7560" y="1296000"/>
            <a:ext cx="4176001" cy="30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0" y="1440000"/>
            <a:ext cx="245556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4400" y="1647720"/>
            <a:ext cx="2847600" cy="195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5775" y="1224000"/>
            <a:ext cx="4672450" cy="37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286200" y="547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>
                <a:solidFill>
                  <a:srgbClr val="000000"/>
                </a:solidFill>
              </a:rPr>
              <a:t>Quasi Monte Carlo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75" y="1367550"/>
            <a:ext cx="4601450" cy="3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525" y="1491425"/>
            <a:ext cx="3769150" cy="31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433485" y="480205"/>
            <a:ext cx="7009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925" y="1224500"/>
            <a:ext cx="3452049" cy="345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564" y="1074925"/>
            <a:ext cx="7488873" cy="36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407" y="1074925"/>
            <a:ext cx="8169186" cy="36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¿Alguna pregunta?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1308150" y="2017175"/>
            <a:ext cx="69372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¿Qué resuelve?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Orígen.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Aplicaciones.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Funcionamiento.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Variantes.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Conclusiones.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Índice</a:t>
            </a:r>
            <a:endParaRPr b="1" sz="2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resuelve?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1295325" y="2078875"/>
            <a:ext cx="7122900" cy="16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 sz="1800"/>
              <a:t>Problemas con variables aleatorias.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s" sz="1800"/>
              <a:t>Incertidumbre y riesgos.</a:t>
            </a:r>
            <a:endParaRPr sz="1800"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29684" l="0" r="0" t="29684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Orígen.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6719">
            <a:off x="2290350" y="1403500"/>
            <a:ext cx="5611243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4920">
            <a:off x="4280050" y="1318650"/>
            <a:ext cx="2168300" cy="35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7702">
            <a:off x="5389163" y="964070"/>
            <a:ext cx="2395500" cy="312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82473">
            <a:off x="2471504" y="1612570"/>
            <a:ext cx="2965064" cy="31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1624" y="1079950"/>
            <a:ext cx="5041650" cy="3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152075" y="622125"/>
            <a:ext cx="40167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s"/>
              <a:t>Estimación de 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450" y="1455325"/>
            <a:ext cx="383857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500" y="1455325"/>
            <a:ext cx="3557174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500" y="1410875"/>
            <a:ext cx="3592051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0500" y="1398913"/>
            <a:ext cx="3592050" cy="36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6200" y="1398925"/>
            <a:ext cx="3656350" cy="37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52075" y="622125"/>
            <a:ext cx="6170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	Trayectoria del precio de un activo.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287" y="1332225"/>
            <a:ext cx="6039426" cy="37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152075" y="622125"/>
            <a:ext cx="6170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r>
              <a:rPr lang="es"/>
              <a:t>.	Modelado del tráfico.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225"/>
            <a:ext cx="3983575" cy="37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975" y="1257225"/>
            <a:ext cx="4913824" cy="37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4000" y="1377360"/>
            <a:ext cx="1544040" cy="10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/>
          <p:nvPr/>
        </p:nvSpPr>
        <p:spPr>
          <a:xfrm>
            <a:off x="504300" y="1312800"/>
            <a:ext cx="45357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á</a:t>
            </a:r>
            <a:r>
              <a:rPr i="0" lang="es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lculo de clases y probabilidades acumuladas de cada clase.</a:t>
            </a:r>
            <a:endParaRPr i="0" sz="15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5040000" y="1152000"/>
            <a:ext cx="1511638" cy="503638"/>
          </a:xfrm>
          <a:custGeom>
            <a:rect b="b" l="l" r="r" t="t"/>
            <a:pathLst>
              <a:path extrusionOk="0" h="1401" w="4202">
                <a:moveTo>
                  <a:pt x="0" y="350"/>
                </a:moveTo>
                <a:lnTo>
                  <a:pt x="3150" y="350"/>
                </a:lnTo>
                <a:lnTo>
                  <a:pt x="3150" y="0"/>
                </a:lnTo>
                <a:lnTo>
                  <a:pt x="4201" y="700"/>
                </a:lnTo>
                <a:lnTo>
                  <a:pt x="3150" y="1400"/>
                </a:lnTo>
                <a:lnTo>
                  <a:pt x="3150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400" y="2304000"/>
            <a:ext cx="719640" cy="71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4896000" y="2088000"/>
            <a:ext cx="1511638" cy="503638"/>
          </a:xfrm>
          <a:custGeom>
            <a:rect b="b" l="l" r="r" t="t"/>
            <a:pathLst>
              <a:path extrusionOk="0" h="1401" w="4202">
                <a:moveTo>
                  <a:pt x="4201" y="350"/>
                </a:moveTo>
                <a:lnTo>
                  <a:pt x="1051" y="350"/>
                </a:lnTo>
                <a:lnTo>
                  <a:pt x="1051" y="0"/>
                </a:lnTo>
                <a:lnTo>
                  <a:pt x="0" y="700"/>
                </a:lnTo>
                <a:lnTo>
                  <a:pt x="1051" y="1400"/>
                </a:lnTo>
                <a:lnTo>
                  <a:pt x="1051" y="1050"/>
                </a:lnTo>
                <a:lnTo>
                  <a:pt x="4201" y="1050"/>
                </a:lnTo>
                <a:lnTo>
                  <a:pt x="4201" y="35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2"/>
          <p:cNvSpPr/>
          <p:nvPr/>
        </p:nvSpPr>
        <p:spPr>
          <a:xfrm>
            <a:off x="2304000" y="2093760"/>
            <a:ext cx="26637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Asignación de clases.</a:t>
            </a:r>
            <a:endParaRPr i="0" sz="15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3168000" y="2880000"/>
            <a:ext cx="359640" cy="791641"/>
          </a:xfrm>
          <a:custGeom>
            <a:rect b="b" l="l" r="r" t="t"/>
            <a:pathLst>
              <a:path extrusionOk="0" h="2202" w="1002">
                <a:moveTo>
                  <a:pt x="250" y="0"/>
                </a:moveTo>
                <a:lnTo>
                  <a:pt x="250" y="1650"/>
                </a:lnTo>
                <a:lnTo>
                  <a:pt x="0" y="1650"/>
                </a:lnTo>
                <a:lnTo>
                  <a:pt x="500" y="2201"/>
                </a:lnTo>
                <a:lnTo>
                  <a:pt x="1001" y="1650"/>
                </a:lnTo>
                <a:lnTo>
                  <a:pt x="750" y="1650"/>
                </a:lnTo>
                <a:lnTo>
                  <a:pt x="750" y="0"/>
                </a:lnTo>
                <a:lnTo>
                  <a:pt x="250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4000" y="3702600"/>
            <a:ext cx="2378881" cy="126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1872000" y="3960000"/>
            <a:ext cx="26637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Información estadística.</a:t>
            </a:r>
            <a:endParaRPr i="0" sz="15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240125" y="544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Funcionamiento.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50" y="1653475"/>
            <a:ext cx="8747500" cy="233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50" y="1668025"/>
            <a:ext cx="8747501" cy="23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>
            <p:ph type="title"/>
          </p:nvPr>
        </p:nvSpPr>
        <p:spPr>
          <a:xfrm>
            <a:off x="194625" y="59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funcionamiento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